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53"/>
  </p:notesMasterIdLst>
  <p:handoutMasterIdLst>
    <p:handoutMasterId r:id="rId54"/>
  </p:handoutMasterIdLst>
  <p:sldIdLst>
    <p:sldId id="686" r:id="rId3"/>
    <p:sldId id="748" r:id="rId4"/>
    <p:sldId id="750" r:id="rId5"/>
    <p:sldId id="780" r:id="rId6"/>
    <p:sldId id="797" r:id="rId7"/>
    <p:sldId id="795" r:id="rId8"/>
    <p:sldId id="746" r:id="rId9"/>
    <p:sldId id="771" r:id="rId10"/>
    <p:sldId id="781" r:id="rId11"/>
    <p:sldId id="782" r:id="rId12"/>
    <p:sldId id="756" r:id="rId13"/>
    <p:sldId id="783" r:id="rId14"/>
    <p:sldId id="755" r:id="rId15"/>
    <p:sldId id="757" r:id="rId16"/>
    <p:sldId id="766" r:id="rId17"/>
    <p:sldId id="784" r:id="rId18"/>
    <p:sldId id="765" r:id="rId19"/>
    <p:sldId id="760" r:id="rId20"/>
    <p:sldId id="767" r:id="rId21"/>
    <p:sldId id="761" r:id="rId22"/>
    <p:sldId id="763" r:id="rId23"/>
    <p:sldId id="764" r:id="rId24"/>
    <p:sldId id="786" r:id="rId25"/>
    <p:sldId id="758" r:id="rId26"/>
    <p:sldId id="774" r:id="rId27"/>
    <p:sldId id="769" r:id="rId28"/>
    <p:sldId id="796" r:id="rId29"/>
    <p:sldId id="768" r:id="rId30"/>
    <p:sldId id="775" r:id="rId31"/>
    <p:sldId id="777" r:id="rId32"/>
    <p:sldId id="770" r:id="rId33"/>
    <p:sldId id="779" r:id="rId34"/>
    <p:sldId id="785" r:id="rId35"/>
    <p:sldId id="759" r:id="rId36"/>
    <p:sldId id="773" r:id="rId37"/>
    <p:sldId id="778" r:id="rId38"/>
    <p:sldId id="789" r:id="rId39"/>
    <p:sldId id="788" r:id="rId40"/>
    <p:sldId id="790" r:id="rId41"/>
    <p:sldId id="791" r:id="rId42"/>
    <p:sldId id="793" r:id="rId43"/>
    <p:sldId id="794" r:id="rId44"/>
    <p:sldId id="798" r:id="rId45"/>
    <p:sldId id="799" r:id="rId46"/>
    <p:sldId id="787" r:id="rId47"/>
    <p:sldId id="800" r:id="rId48"/>
    <p:sldId id="801" r:id="rId49"/>
    <p:sldId id="802" r:id="rId50"/>
    <p:sldId id="678" r:id="rId51"/>
    <p:sldId id="776" r:id="rId52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76419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639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75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775414" y="15571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294742" y="342960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234246"/>
            <a:ext cx="4434185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It 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Note: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Supplements have a slightly different metadata information.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554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6FAC1-5127-FC4B-9F01-F1F1D0D777DA}"/>
              </a:ext>
            </a:extLst>
          </p:cNvPr>
          <p:cNvSpPr txBox="1"/>
          <p:nvPr/>
        </p:nvSpPr>
        <p:spPr>
          <a:xfrm>
            <a:off x="7733654" y="3228945"/>
            <a:ext cx="1252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more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Deep view on transfer learning with iamge classification pytorch - Purnasai  Gudikandula">
            <a:extLst>
              <a:ext uri="{FF2B5EF4-FFF2-40B4-BE49-F238E27FC236}">
                <a16:creationId xmlns:a16="http://schemas.microsoft.com/office/drawing/2014/main" id="{7573471B-C73B-3348-A0BC-47E6EC5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43" y="1491614"/>
            <a:ext cx="6292312" cy="436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6D3E0-D763-3344-9C88-5D6AE54771F7}"/>
              </a:ext>
            </a:extLst>
          </p:cNvPr>
          <p:cNvSpPr txBox="1"/>
          <p:nvPr/>
        </p:nvSpPr>
        <p:spPr>
          <a:xfrm>
            <a:off x="476337" y="3674259"/>
            <a:ext cx="8191325" cy="2680046"/>
          </a:xfrm>
          <a:prstGeom prst="rect">
            <a:avLst/>
          </a:prstGeom>
          <a:solidFill>
            <a:schemeClr val="accent6">
              <a:lumMod val="40000"/>
              <a:lumOff val="60000"/>
              <a:alpha val="2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3E133-A55F-3448-81C0-A2181E9C90CB}"/>
              </a:ext>
            </a:extLst>
          </p:cNvPr>
          <p:cNvSpPr txBox="1"/>
          <p:nvPr/>
        </p:nvSpPr>
        <p:spPr>
          <a:xfrm>
            <a:off x="1706445" y="6000730"/>
            <a:ext cx="601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We are going to use this approach for applying NLP/ML analysis</a:t>
            </a:r>
          </a:p>
        </p:txBody>
      </p:sp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2777C-F772-BA41-9C4C-E78B626C7FB6}"/>
              </a:ext>
            </a:extLst>
          </p:cNvPr>
          <p:cNvSpPr txBox="1"/>
          <p:nvPr/>
        </p:nvSpPr>
        <p:spPr>
          <a:xfrm>
            <a:off x="4341969" y="5313986"/>
            <a:ext cx="2436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 Learning: 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not built the </a:t>
            </a:r>
          </a:p>
          <a:p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model/transformer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9C967C3-D773-1C41-9D51-07E92B54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0" y="2384564"/>
            <a:ext cx="7511058" cy="27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F464F7FB-14C8-6346-BA56-AF20812EA273}"/>
              </a:ext>
            </a:extLst>
          </p:cNvPr>
          <p:cNvSpPr/>
          <p:nvPr/>
        </p:nvSpPr>
        <p:spPr>
          <a:xfrm>
            <a:off x="3483571" y="5028399"/>
            <a:ext cx="643178" cy="5711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82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93880-D7E1-824B-9F6B-FD428F54F3B9}"/>
              </a:ext>
            </a:extLst>
          </p:cNvPr>
          <p:cNvSpPr txBox="1"/>
          <p:nvPr/>
        </p:nvSpPr>
        <p:spPr>
          <a:xfrm>
            <a:off x="1208868" y="6280012"/>
            <a:ext cx="700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Note</a:t>
            </a:r>
            <a:r>
              <a:rPr lang="en-US" i="1" dirty="0">
                <a:solidFill>
                  <a:schemeClr val="tx1"/>
                </a:solidFill>
              </a:rPr>
              <a:t>: Using pre-training models to calculate those analyses </a:t>
            </a: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70B4EA-1FF5-A849-98D6-F417130A7716}"/>
              </a:ext>
            </a:extLst>
          </p:cNvPr>
          <p:cNvGrpSpPr/>
          <p:nvPr/>
        </p:nvGrpSpPr>
        <p:grpSpPr>
          <a:xfrm>
            <a:off x="0" y="839154"/>
            <a:ext cx="9144000" cy="5991724"/>
            <a:chOff x="0" y="839154"/>
            <a:chExt cx="9144000" cy="5991724"/>
          </a:xfrm>
        </p:grpSpPr>
        <p:pic>
          <p:nvPicPr>
            <p:cNvPr id="14" name="Picture 13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6411C8BA-65BB-8247-87B3-4C6676F8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154"/>
              <a:ext cx="9144000" cy="5179691"/>
            </a:xfrm>
            <a:prstGeom prst="rect">
              <a:avLst/>
            </a:prstGeom>
          </p:spPr>
        </p:pic>
        <p:pic>
          <p:nvPicPr>
            <p:cNvPr id="16" name="Picture 15" descr="Table&#10;&#10;Description automatically generated">
              <a:extLst>
                <a:ext uri="{FF2B5EF4-FFF2-40B4-BE49-F238E27FC236}">
                  <a16:creationId xmlns:a16="http://schemas.microsoft.com/office/drawing/2014/main" id="{29372BE0-D2E0-054E-A15C-01823581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774" y="3009309"/>
              <a:ext cx="7775785" cy="3821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656C84C-627A-FC4D-8E5D-8FF8B6531ADA}"/>
              </a:ext>
            </a:extLst>
          </p:cNvPr>
          <p:cNvGrpSpPr/>
          <p:nvPr/>
        </p:nvGrpSpPr>
        <p:grpSpPr>
          <a:xfrm>
            <a:off x="0" y="839154"/>
            <a:ext cx="9144000" cy="5991724"/>
            <a:chOff x="0" y="839154"/>
            <a:chExt cx="9144000" cy="5991724"/>
          </a:xfrm>
        </p:grpSpPr>
        <p:pic>
          <p:nvPicPr>
            <p:cNvPr id="14" name="Picture 13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CFDACD2A-4416-8B4A-BD9C-6CFCFE1D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154"/>
              <a:ext cx="9144000" cy="5179691"/>
            </a:xfrm>
            <a:prstGeom prst="rect">
              <a:avLst/>
            </a:prstGeom>
          </p:spPr>
        </p:pic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497EB974-A2A9-C04B-AAC2-804F28BE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774" y="3009309"/>
              <a:ext cx="7775785" cy="38215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0" y="591198"/>
            <a:ext cx="651086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6555782" y="591198"/>
            <a:ext cx="1487837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626702" y="737481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8E445D-4CA7-5645-9F6B-7D1E6102D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573437" y="1270861"/>
            <a:ext cx="7988739" cy="52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18038CD-677B-D546-AC9B-969FA427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61"/>
          <a:stretch/>
        </p:blipFill>
        <p:spPr>
          <a:xfrm>
            <a:off x="6288190" y="717248"/>
            <a:ext cx="2593973" cy="5423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588936" y="804267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9B3097-CF5D-934B-A70E-009C90035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"/>
          <a:stretch/>
        </p:blipFill>
        <p:spPr>
          <a:xfrm>
            <a:off x="261837" y="1307994"/>
            <a:ext cx="6026353" cy="44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210DEF-E6AA-C449-894D-23767D83D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3"/>
          <a:stretch/>
        </p:blipFill>
        <p:spPr>
          <a:xfrm>
            <a:off x="402956" y="655135"/>
            <a:ext cx="8593161" cy="446416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59E92D7-9688-984B-A2F9-A950CE78D138}"/>
              </a:ext>
            </a:extLst>
          </p:cNvPr>
          <p:cNvSpPr/>
          <p:nvPr/>
        </p:nvSpPr>
        <p:spPr>
          <a:xfrm>
            <a:off x="1751309" y="4719660"/>
            <a:ext cx="333214" cy="399637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F38DB52D-703B-A14B-BC65-30F4293E9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3" y="5119297"/>
            <a:ext cx="8134393" cy="108356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35C539C-9B2D-FA4E-9C77-2A3CB134A8C1}"/>
              </a:ext>
            </a:extLst>
          </p:cNvPr>
          <p:cNvSpPr/>
          <p:nvPr/>
        </p:nvSpPr>
        <p:spPr>
          <a:xfrm>
            <a:off x="1582172" y="3686594"/>
            <a:ext cx="671487" cy="526943"/>
          </a:xfrm>
          <a:prstGeom prst="ellipse">
            <a:avLst/>
          </a:prstGeom>
          <a:solidFill>
            <a:srgbClr val="00B050">
              <a:alpha val="8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455DDB8-CFBB-7D4B-B756-79AF1993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" y="997442"/>
            <a:ext cx="8291593" cy="53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508540" y="937536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8D141A60-73D4-4948-A931-6306E1CDD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6" y="1487837"/>
            <a:ext cx="8669226" cy="49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4" name="Picture 3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C0F8F928-827E-B84E-A837-D36BF5A86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8"/>
          <a:stretch/>
        </p:blipFill>
        <p:spPr>
          <a:xfrm>
            <a:off x="0" y="1053884"/>
            <a:ext cx="9144000" cy="30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3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AC35CF-30E9-A84D-B23F-19F7A443F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5" y="860377"/>
            <a:ext cx="6012481" cy="5137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546E89-3BB1-9148-93DA-6AC9C03564CF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3D212F-3F1E-1543-BE37-B87527B99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48" y="4461963"/>
            <a:ext cx="5057503" cy="15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61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9" y="714743"/>
            <a:ext cx="6870067" cy="4791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38" y="3177154"/>
            <a:ext cx="4449062" cy="31365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F7DEEC-762D-594C-8539-80148728BA03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1EB6D7-583D-EB42-8F64-FE98F8826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6" y="676003"/>
            <a:ext cx="8741044" cy="400866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1AF8D4-8ACF-074B-8B05-591E4E189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6" y="4984666"/>
            <a:ext cx="8927024" cy="1197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31EA9A-9D76-B849-B1B1-3FB0419E202F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2132766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EA136-4565-1847-B11D-26CE55DB6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4" y="799793"/>
            <a:ext cx="8585286" cy="3550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D7ACB-86E9-C64F-9804-4FD23C39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r="7751"/>
          <a:stretch/>
        </p:blipFill>
        <p:spPr>
          <a:xfrm>
            <a:off x="4597469" y="868228"/>
            <a:ext cx="4550871" cy="1706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27594-2642-6A49-8C24-01AA997A4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7" b="14707"/>
          <a:stretch/>
        </p:blipFill>
        <p:spPr>
          <a:xfrm>
            <a:off x="4456538" y="2506519"/>
            <a:ext cx="4550871" cy="1819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0B722A-C346-5A47-B47D-6048E5F0D5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0" t="5264" r="36676" b="8923"/>
          <a:stretch/>
        </p:blipFill>
        <p:spPr>
          <a:xfrm>
            <a:off x="1625502" y="4459598"/>
            <a:ext cx="2707512" cy="2284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83DE4A-A61F-954E-AD83-3F40DCE736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79" b="26846"/>
          <a:stretch/>
        </p:blipFill>
        <p:spPr>
          <a:xfrm>
            <a:off x="5404052" y="4350118"/>
            <a:ext cx="3321845" cy="2393568"/>
          </a:xfrm>
          <a:prstGeom prst="rect">
            <a:avLst/>
          </a:prstGeom>
        </p:spPr>
      </p:pic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B44E28D7-A89D-DC45-BA15-C231248E15A1}"/>
              </a:ext>
            </a:extLst>
          </p:cNvPr>
          <p:cNvSpPr/>
          <p:nvPr/>
        </p:nvSpPr>
        <p:spPr>
          <a:xfrm>
            <a:off x="774915" y="4459598"/>
            <a:ext cx="650929" cy="747833"/>
          </a:xfrm>
          <a:prstGeom prst="curv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id="{DAEE902C-0A29-0045-BC3D-905FF6166A1D}"/>
              </a:ext>
            </a:extLst>
          </p:cNvPr>
          <p:cNvSpPr/>
          <p:nvPr/>
        </p:nvSpPr>
        <p:spPr>
          <a:xfrm>
            <a:off x="4597469" y="5377912"/>
            <a:ext cx="594463" cy="356461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84FCE-416F-2C4F-AEEF-FE17E186280F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3000216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16432A-2A72-1443-916A-D487BC972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8" y="500419"/>
            <a:ext cx="5657727" cy="41162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CA7715-188E-904F-9F2A-453193DBF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2" y="2902092"/>
            <a:ext cx="5017686" cy="39559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774F1A-94EB-BF41-A5B1-76D916669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b="3232"/>
          <a:stretch/>
        </p:blipFill>
        <p:spPr>
          <a:xfrm>
            <a:off x="519795" y="4473168"/>
            <a:ext cx="2511410" cy="2202610"/>
          </a:xfrm>
          <a:prstGeom prst="rect">
            <a:avLst/>
          </a:prstGeom>
        </p:spPr>
      </p:pic>
      <p:sp>
        <p:nvSpPr>
          <p:cNvPr id="24" name="Notched Right Arrow 23">
            <a:extLst>
              <a:ext uri="{FF2B5EF4-FFF2-40B4-BE49-F238E27FC236}">
                <a16:creationId xmlns:a16="http://schemas.microsoft.com/office/drawing/2014/main" id="{EF051803-3ACC-E34D-969C-2BE43B6C3373}"/>
              </a:ext>
            </a:extLst>
          </p:cNvPr>
          <p:cNvSpPr/>
          <p:nvPr/>
        </p:nvSpPr>
        <p:spPr>
          <a:xfrm>
            <a:off x="3169059" y="5396242"/>
            <a:ext cx="594463" cy="356461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85E3C5-E45E-8646-B7BC-B19F31D3BB12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2724998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-55823" y="859024"/>
            <a:ext cx="9503287" cy="1725774"/>
            <a:chOff x="723914" y="475722"/>
            <a:chExt cx="11162739" cy="2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1162739" cy="2301031"/>
              <a:chOff x="920755" y="475722"/>
              <a:chExt cx="11162739" cy="230103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102082" cy="2301031"/>
                <a:chOff x="891726" y="435446"/>
                <a:chExt cx="5102082" cy="230103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EB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310387" y="1066796"/>
                  <a:ext cx="2683421" cy="1395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i="1" dirty="0">
                      <a:solidFill>
                        <a:schemeClr val="tx1"/>
                      </a:solidFill>
                    </a:rPr>
                    <a:t>defoe</a:t>
                  </a:r>
                  <a:endParaRPr lang="en-US" sz="12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- Parallel XML ingestion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- Preliminary terms extraction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- Metadata extraction   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8343743" y="1863541"/>
                <a:ext cx="3739751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i="1" dirty="0">
                    <a:solidFill>
                      <a:schemeClr val="tx1"/>
                    </a:solidFill>
                  </a:rPr>
                  <a:t>frances – Web-Application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>
              <a:off x="2731872" y="1569779"/>
              <a:ext cx="373882" cy="225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874079" y="2235006"/>
            <a:ext cx="2067727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Text-mining queries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ML/NLP queries: Term Search, Term Similarity, Topic Modelling, Spelling Checker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Information queries : EB Details </a:t>
            </a:r>
          </a:p>
          <a:p>
            <a:pPr marL="171450" indent="-171450">
              <a:buFontTx/>
              <a:buChar char="-"/>
            </a:pPr>
            <a:endParaRPr lang="en-US" sz="12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0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0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5965152" y="5626278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2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2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8311472" y="5365151"/>
            <a:ext cx="285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sym typeface="Wingdings" pitchFamily="2" charset="2"/>
              </a:rPr>
              <a:t>Download</a:t>
            </a:r>
          </a:p>
          <a:p>
            <a:r>
              <a:rPr lang="en-US" sz="1200" b="1" dirty="0">
                <a:solidFill>
                  <a:schemeClr val="tx1"/>
                </a:solidFill>
                <a:sym typeface="Wingdings" pitchFamily="2" charset="2"/>
              </a:rPr>
              <a:t>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rgbClr val="7030A0"/>
                </a:solidFill>
              </a:rPr>
              <a:t>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857803" y="6035032"/>
            <a:ext cx="3416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352853" y="2619793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02377" y="2929209"/>
            <a:ext cx="380271" cy="173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7161155" y="4094205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470046" y="3731468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6588503" y="5045137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497786" y="525231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498486" y="4963085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568223" y="2503510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  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  <a:p>
            <a:r>
              <a:rPr lang="en-US" sz="1200" b="1" i="1" dirty="0">
                <a:solidFill>
                  <a:schemeClr val="tx1"/>
                </a:solidFill>
              </a:rPr>
              <a:t> queries</a:t>
            </a:r>
          </a:p>
        </p:txBody>
      </p:sp>
      <p:pic>
        <p:nvPicPr>
          <p:cNvPr id="1026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3F2E58DB-38A7-B541-ACF2-E1C5BC85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91" y="3642320"/>
            <a:ext cx="1980805" cy="6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ight Arrow 48">
            <a:extLst>
              <a:ext uri="{FF2B5EF4-FFF2-40B4-BE49-F238E27FC236}">
                <a16:creationId xmlns:a16="http://schemas.microsoft.com/office/drawing/2014/main" id="{FF73A6EF-B942-544A-BCEC-5A2A729296CE}"/>
              </a:ext>
            </a:extLst>
          </p:cNvPr>
          <p:cNvSpPr/>
          <p:nvPr/>
        </p:nvSpPr>
        <p:spPr>
          <a:xfrm rot="18812380" flipV="1">
            <a:off x="3880102" y="3766158"/>
            <a:ext cx="380271" cy="225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E9844826-C2C5-414C-90EA-FE7D000613EA}"/>
              </a:ext>
            </a:extLst>
          </p:cNvPr>
          <p:cNvSpPr/>
          <p:nvPr/>
        </p:nvSpPr>
        <p:spPr>
          <a:xfrm rot="8265074" flipV="1">
            <a:off x="3984462" y="3951966"/>
            <a:ext cx="380271" cy="225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77DBA-51B9-5141-8B6A-65D9605522B6}"/>
              </a:ext>
            </a:extLst>
          </p:cNvPr>
          <p:cNvSpPr txBox="1"/>
          <p:nvPr/>
        </p:nvSpPr>
        <p:spPr>
          <a:xfrm>
            <a:off x="204271" y="2882538"/>
            <a:ext cx="21789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Postprocessing data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Better terms  extraction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Creation of EB Ontology </a:t>
            </a:r>
          </a:p>
          <a:p>
            <a:endParaRPr lang="en-US" sz="12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E080D9-325E-4646-98B6-3250FEBFB4CB}"/>
              </a:ext>
            </a:extLst>
          </p:cNvPr>
          <p:cNvSpPr txBox="1"/>
          <p:nvPr/>
        </p:nvSpPr>
        <p:spPr>
          <a:xfrm>
            <a:off x="2351756" y="2734343"/>
            <a:ext cx="18950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Knowledge Graph 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 Terms and metadata 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 to  RDF using  the 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 EB Ontology</a:t>
            </a:r>
          </a:p>
          <a:p>
            <a:endParaRPr lang="en-US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A347417-1F37-5841-B40D-19B6179AFA92}"/>
              </a:ext>
            </a:extLst>
          </p:cNvPr>
          <p:cNvSpPr/>
          <p:nvPr/>
        </p:nvSpPr>
        <p:spPr>
          <a:xfrm rot="7758511" flipV="1">
            <a:off x="1973599" y="2568262"/>
            <a:ext cx="349462" cy="159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F02050B9-F2B4-A842-8F72-0A50A0A2C828}"/>
              </a:ext>
            </a:extLst>
          </p:cNvPr>
          <p:cNvSpPr/>
          <p:nvPr/>
        </p:nvSpPr>
        <p:spPr>
          <a:xfrm>
            <a:off x="2130481" y="3076477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EEE4F6-8ABB-3746-B873-8C17AA33416E}"/>
              </a:ext>
            </a:extLst>
          </p:cNvPr>
          <p:cNvSpPr txBox="1"/>
          <p:nvPr/>
        </p:nvSpPr>
        <p:spPr>
          <a:xfrm>
            <a:off x="1982852" y="4349488"/>
            <a:ext cx="1706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- Sentiment analyses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Topic modelling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Similarity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Summarization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Spelling Checking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5D50B1-9B0D-A54F-BF82-57765E865157}"/>
              </a:ext>
            </a:extLst>
          </p:cNvPr>
          <p:cNvSpPr txBox="1"/>
          <p:nvPr/>
        </p:nvSpPr>
        <p:spPr>
          <a:xfrm>
            <a:off x="1641835" y="13795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B9E47-24B9-E34A-B011-C2D5921BA495}"/>
              </a:ext>
            </a:extLst>
          </p:cNvPr>
          <p:cNvSpPr txBox="1"/>
          <p:nvPr/>
        </p:nvSpPr>
        <p:spPr>
          <a:xfrm>
            <a:off x="1828181" y="22956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E18027-3C35-5249-93ED-BB91C6EB1DE5}"/>
              </a:ext>
            </a:extLst>
          </p:cNvPr>
          <p:cNvSpPr txBox="1"/>
          <p:nvPr/>
        </p:nvSpPr>
        <p:spPr>
          <a:xfrm>
            <a:off x="2203729" y="277517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DDB53C-CF84-EB4E-9690-396BBF16CC07}"/>
              </a:ext>
            </a:extLst>
          </p:cNvPr>
          <p:cNvSpPr txBox="1"/>
          <p:nvPr/>
        </p:nvSpPr>
        <p:spPr>
          <a:xfrm>
            <a:off x="3605197" y="370383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83B001-911D-2A46-94F1-CAFB65D9A4DF}"/>
              </a:ext>
            </a:extLst>
          </p:cNvPr>
          <p:cNvSpPr txBox="1"/>
          <p:nvPr/>
        </p:nvSpPr>
        <p:spPr>
          <a:xfrm>
            <a:off x="6258097" y="2510853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2825A1-6CAE-1A49-858F-C086AE0CD016}"/>
              </a:ext>
            </a:extLst>
          </p:cNvPr>
          <p:cNvSpPr txBox="1"/>
          <p:nvPr/>
        </p:nvSpPr>
        <p:spPr>
          <a:xfrm>
            <a:off x="7855564" y="33365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07199073-036D-2148-A428-21912B0878D5}"/>
              </a:ext>
            </a:extLst>
          </p:cNvPr>
          <p:cNvSpPr/>
          <p:nvPr/>
        </p:nvSpPr>
        <p:spPr>
          <a:xfrm rot="5400000">
            <a:off x="4818144" y="3989130"/>
            <a:ext cx="380271" cy="184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6B2DDF38-89B2-CF43-991D-F86BC576CEF3}"/>
              </a:ext>
            </a:extLst>
          </p:cNvPr>
          <p:cNvSpPr/>
          <p:nvPr/>
        </p:nvSpPr>
        <p:spPr>
          <a:xfrm rot="16368974" flipV="1">
            <a:off x="4585669" y="3936194"/>
            <a:ext cx="380271" cy="225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C58787-A306-C94B-8479-3985DFE5C446}"/>
              </a:ext>
            </a:extLst>
          </p:cNvPr>
          <p:cNvSpPr txBox="1"/>
          <p:nvPr/>
        </p:nvSpPr>
        <p:spPr>
          <a:xfrm>
            <a:off x="5060106" y="38515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96CDBF7-9433-304A-B583-0E07EAF1ECBE}"/>
              </a:ext>
            </a:extLst>
          </p:cNvPr>
          <p:cNvSpPr txBox="1"/>
          <p:nvPr/>
        </p:nvSpPr>
        <p:spPr>
          <a:xfrm>
            <a:off x="4271816" y="4386156"/>
            <a:ext cx="18144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defoe KG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 - Read data from KG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 - NLP preprocessing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 - Text mining queries</a:t>
            </a:r>
            <a:endParaRPr lang="en-US" dirty="0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8EE627FA-AC85-544C-BC5B-08FF8957E92D}"/>
              </a:ext>
            </a:extLst>
          </p:cNvPr>
          <p:cNvSpPr/>
          <p:nvPr/>
        </p:nvSpPr>
        <p:spPr>
          <a:xfrm rot="7547173">
            <a:off x="5756320" y="3473222"/>
            <a:ext cx="380271" cy="173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FF95D0D4-A0E8-A640-B8EB-93408F32FEAB}"/>
              </a:ext>
            </a:extLst>
          </p:cNvPr>
          <p:cNvSpPr/>
          <p:nvPr/>
        </p:nvSpPr>
        <p:spPr>
          <a:xfrm rot="10800000">
            <a:off x="5773556" y="3083642"/>
            <a:ext cx="380271" cy="173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3F432DBE-B1D3-204B-A031-4717593EA3E8}"/>
              </a:ext>
            </a:extLst>
          </p:cNvPr>
          <p:cNvSpPr/>
          <p:nvPr/>
        </p:nvSpPr>
        <p:spPr>
          <a:xfrm rot="18467509">
            <a:off x="5880483" y="3576400"/>
            <a:ext cx="380271" cy="173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EC852E-5F2B-554C-A05C-842ED040D6C2}"/>
              </a:ext>
            </a:extLst>
          </p:cNvPr>
          <p:cNvSpPr txBox="1"/>
          <p:nvPr/>
        </p:nvSpPr>
        <p:spPr>
          <a:xfrm>
            <a:off x="6282492" y="325163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EE4820-FFE5-644D-87F9-09A6B3644DCA}"/>
              </a:ext>
            </a:extLst>
          </p:cNvPr>
          <p:cNvSpPr txBox="1"/>
          <p:nvPr/>
        </p:nvSpPr>
        <p:spPr>
          <a:xfrm>
            <a:off x="6185803" y="3633441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  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 queries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E5E30-305C-AB4C-B065-A3128DC14F37}"/>
              </a:ext>
            </a:extLst>
          </p:cNvPr>
          <p:cNvSpPr txBox="1"/>
          <p:nvPr/>
        </p:nvSpPr>
        <p:spPr>
          <a:xfrm>
            <a:off x="5503170" y="1332537"/>
            <a:ext cx="3640830" cy="5525463"/>
          </a:xfrm>
          <a:prstGeom prst="rect">
            <a:avLst/>
          </a:prstGeom>
          <a:solidFill>
            <a:schemeClr val="accent6">
              <a:lumMod val="20000"/>
              <a:lumOff val="80000"/>
              <a:alpha val="27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A5963B6-B265-6D43-A3DB-B80B71F06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4" y="3774084"/>
            <a:ext cx="4720921" cy="57025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9288D5BE-86B1-2842-85A5-CD5AE5629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585059"/>
            <a:ext cx="2100315" cy="2843940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00090ACD-59B0-4940-81FC-6A62EF391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2" y="400110"/>
            <a:ext cx="2101332" cy="28439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95918" y="4577975"/>
            <a:ext cx="5654511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3452601" y="4741948"/>
            <a:ext cx="512214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35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 Journey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3500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Applying advanced AI/NLP methods to historical digital collections</a:t>
            </a:r>
          </a:p>
        </p:txBody>
      </p:sp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21F4475A-4D47-124F-89BD-3B6248E529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r="35530" b="-2"/>
          <a:stretch/>
        </p:blipFill>
        <p:spPr>
          <a:xfrm>
            <a:off x="3174996" y="2340202"/>
            <a:ext cx="2848177" cy="2010551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72B056D-3AF4-E04D-BB43-F56C3A2C97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8" r="37516" b="-2"/>
          <a:stretch/>
        </p:blipFill>
        <p:spPr>
          <a:xfrm>
            <a:off x="3133537" y="308409"/>
            <a:ext cx="2846070" cy="2013804"/>
          </a:xfrm>
          <a:prstGeom prst="rect">
            <a:avLst/>
          </a:prstGeom>
        </p:spPr>
      </p:pic>
      <p:pic>
        <p:nvPicPr>
          <p:cNvPr id="8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6D8D0A35-00F2-8743-9E2E-BEC9BBCEC3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r="18577"/>
          <a:stretch/>
        </p:blipFill>
        <p:spPr>
          <a:xfrm>
            <a:off x="6064632" y="321733"/>
            <a:ext cx="2848488" cy="4111321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87BC4A-4D55-2B4E-A1DD-DE7AD02BDC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59" b="-2"/>
          <a:stretch/>
        </p:blipFill>
        <p:spPr>
          <a:xfrm>
            <a:off x="221507" y="4598703"/>
            <a:ext cx="2846070" cy="20105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39950" y="5694097"/>
            <a:ext cx="41148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E99104-5AE3-CA4B-A605-01B6AE684165}"/>
              </a:ext>
            </a:extLst>
          </p:cNvPr>
          <p:cNvSpPr txBox="1"/>
          <p:nvPr/>
        </p:nvSpPr>
        <p:spPr>
          <a:xfrm>
            <a:off x="1161913" y="2620243"/>
            <a:ext cx="1019971" cy="400110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80685-BCC7-4B41-BE61-C6AE314EFAF7}"/>
              </a:ext>
            </a:extLst>
          </p:cNvPr>
          <p:cNvSpPr txBox="1"/>
          <p:nvPr/>
        </p:nvSpPr>
        <p:spPr>
          <a:xfrm>
            <a:off x="3142635" y="30525"/>
            <a:ext cx="2026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 ABACUS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332E3-AD37-3A4E-B014-9ED0EAE01B8F}"/>
              </a:ext>
            </a:extLst>
          </p:cNvPr>
          <p:cNvSpPr txBox="1"/>
          <p:nvPr/>
        </p:nvSpPr>
        <p:spPr>
          <a:xfrm>
            <a:off x="352469" y="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Edition 1, 1771</a:t>
            </a:r>
          </a:p>
        </p:txBody>
      </p:sp>
    </p:spTree>
    <p:extLst>
      <p:ext uri="{BB962C8B-B14F-4D97-AF65-F5344CB8AC3E}">
        <p14:creationId xmlns:p14="http://schemas.microsoft.com/office/powerpoint/2010/main" val="1282208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5.1 defoe_KG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5.2 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6.1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6.2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7.1 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7.2 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B490-D10C-1540-AD9A-875E4B7650BF}"/>
              </a:ext>
            </a:extLst>
          </p:cNvPr>
          <p:cNvSpPr txBox="1"/>
          <p:nvPr/>
        </p:nvSpPr>
        <p:spPr>
          <a:xfrm>
            <a:off x="364887" y="650115"/>
            <a:ext cx="84142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Detect, Classify and Extract all the terms of the EB – different Editions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types of Terms: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or 2 paragraphs describing a term ~ entry in a dictionary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Several pages describing a term</a:t>
            </a:r>
          </a:p>
          <a:p>
            <a:pPr lvl="1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Metadata from all EB editions and volumes.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have we done it ? By using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analyze METS and ALTO XML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CB15-7FC5-E04A-AAA3-EC9939CB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98" y="3523303"/>
            <a:ext cx="2038773" cy="274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2327B-D78B-AD42-B88F-17BC02CB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7" y="3523303"/>
            <a:ext cx="3807911" cy="274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6EC75-A680-F040-863D-7EA65F27FC67}"/>
              </a:ext>
            </a:extLst>
          </p:cNvPr>
          <p:cNvSpPr txBox="1"/>
          <p:nvPr/>
        </p:nvSpPr>
        <p:spPr>
          <a:xfrm>
            <a:off x="822701" y="6236346"/>
            <a:ext cx="319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Page 36 of the First Edition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C0BCC-912E-E546-9D15-EA9C4C77C3AB}"/>
              </a:ext>
            </a:extLst>
          </p:cNvPr>
          <p:cNvSpPr txBox="1"/>
          <p:nvPr/>
        </p:nvSpPr>
        <p:spPr>
          <a:xfrm>
            <a:off x="4307237" y="6283161"/>
            <a:ext cx="380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ALTO-XML of the Page 36 of the First Edition  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 (Terms v.1)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 XML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94582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2524</Words>
  <Application>Microsoft Macintosh PowerPoint</Application>
  <PresentationFormat>On-screen Show (4:3)</PresentationFormat>
  <Paragraphs>386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7</cp:revision>
  <dcterms:created xsi:type="dcterms:W3CDTF">2021-12-07T11:36:26Z</dcterms:created>
  <dcterms:modified xsi:type="dcterms:W3CDTF">2021-12-14T11:40:33Z</dcterms:modified>
</cp:coreProperties>
</file>